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</p:sldIdLst>
  <p:sldSz cy="6858000" cx="12192000"/>
  <p:notesSz cx="6858000" cy="9144000"/>
  <p:embeddedFontLst>
    <p:embeddedFont>
      <p:font typeface="Noto Sans TC"/>
      <p:regular r:id="rId10"/>
      <p:bold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9833DE7-3587-4BDA-9BD1-A9520DAB464E}">
  <a:tblStyle styleId="{89833DE7-3587-4BDA-9BD1-A9520DAB464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11" Type="http://schemas.openxmlformats.org/officeDocument/2006/relationships/font" Target="fonts/NotoSansTC-bold.fntdata"/><Relationship Id="rId10" Type="http://schemas.openxmlformats.org/officeDocument/2006/relationships/font" Target="fonts/NotoSansTC-regular.fntdata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a8958932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3a8958932f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a8958932f5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3a8958932f5_0_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a8958932f5_0_1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a8958932f5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DF4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571500" y="9032378"/>
            <a:ext cx="1104900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400" u="none" cap="none" strike="noStrike">
                <a:solidFill>
                  <a:srgbClr val="065F46"/>
                </a:solidFill>
                <a:latin typeface="Arial"/>
                <a:ea typeface="Arial"/>
                <a:cs typeface="Arial"/>
                <a:sym typeface="Arial"/>
              </a:rPr>
              <a:t> 恭喜所有獲獎學生及畢業生！祝福大家暑假愉快！ Happy Summer Vacation! </a:t>
            </a:r>
            <a:endParaRPr/>
          </a:p>
        </p:txBody>
      </p:sp>
      <p:graphicFrame>
        <p:nvGraphicFramePr>
          <p:cNvPr id="86" name="Google Shape;86;p13"/>
          <p:cNvGraphicFramePr/>
          <p:nvPr/>
        </p:nvGraphicFramePr>
        <p:xfrm>
          <a:off x="571500" y="149006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{89833DE7-3587-4BDA-9BD1-A9520DAB464E}</a:tableStyleId>
              </a:tblPr>
              <a:tblGrid>
                <a:gridCol w="3867150"/>
                <a:gridCol w="7181850"/>
              </a:tblGrid>
              <a:tr h="42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班級或演出者 / Performer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6653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表演節目 (項目) / Program Title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66534"/>
                    </a:solidFill>
                  </a:tcPr>
                </a:tc>
              </a:tr>
              <a:tr h="42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99" u="none" cap="none" strike="noStrike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校長、處長 / Principal, Director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99" u="none" cap="none" strike="noStrike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現場致詞 / Opening Remarks                                                                 9:20AM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鄧青清校長 謝蕙如校長</a:t>
                      </a:r>
                      <a:endParaRPr b="1" sz="1599">
                        <a:solidFill>
                          <a:srgbClr val="1F29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新舊校長交接儀式</a:t>
                      </a:r>
                      <a:r>
                        <a:rPr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                                                       9:25</a:t>
                      </a:r>
                      <a:endParaRPr b="0" i="0" sz="1599" u="none" cap="none" strike="noStrike">
                        <a:solidFill>
                          <a:srgbClr val="1F29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校長</a:t>
                      </a:r>
                      <a:r>
                        <a:rPr b="1" i="0" lang="en-US" sz="1599" u="none" cap="none" strike="noStrike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頒獎 / Youth Group Awards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D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品格教育獎 </a:t>
                      </a:r>
                      <a:r>
                        <a:rPr b="0" i="0" lang="en-US" sz="1599" u="none" cap="none" strike="noStrike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 Tzu Chi Youth </a:t>
                      </a:r>
                      <a:r>
                        <a:rPr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Etiquette</a:t>
                      </a:r>
                      <a:r>
                        <a:rPr b="0" i="0" lang="en-US" sz="1599" u="none" cap="none" strike="noStrike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Award                                       9</a:t>
                      </a:r>
                      <a:r>
                        <a:rPr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:30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DF5"/>
                    </a:solidFill>
                  </a:tcPr>
                </a:tc>
              </a:tr>
              <a:tr h="42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99" u="none" cap="none" strike="noStrike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成人班 / Adult Class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99" u="none" cap="none" strike="noStrike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聽媽媽的話 (唱歌) / Song: Listen to Mother</a:t>
                      </a:r>
                      <a:r>
                        <a:rPr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‘s talk                                  9:36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99" u="none" cap="none" strike="noStrike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新芽班 /  K1 Sprout Class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這是一首愛的歌 This is a song called I love you                                    9:41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99" u="none" cap="none" strike="noStrike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幼中+幼大班 / K2+ K3 Kindergarten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99" u="none" cap="none" strike="noStrike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舞蹈：聽我說謝謝你 / Dance: Say Thank You                                       9:45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5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99" u="none" cap="none" strike="noStrike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一年級/八年級 / 1st &amp; 8th Grade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99" u="none" cap="none" strike="noStrike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皮影戲：花果山孫悟空 / Shadow Puppet Show                                     9:50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99" u="none" cap="none" strike="noStrike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二年級 / 2nd Grade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99" u="none" cap="none" strike="noStrike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舞蹈表演：嘻刷刷 / Dance: Xi Shua Shua                                             9:55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99" u="none" cap="none" strike="noStrike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三年級 / 3rd Grade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99" u="none" cap="none" strike="noStrike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話劇：我驕傲、會說第二種語言 / Drama Performance                         </a:t>
                      </a:r>
                      <a:r>
                        <a:rPr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10:00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5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99" u="none" cap="none" strike="noStrike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校長 / Principal</a:t>
                      </a:r>
                      <a:endParaRPr b="1" i="0" sz="1599" u="none" cap="none" strike="noStrike">
                        <a:solidFill>
                          <a:srgbClr val="1F29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599">
                        <a:solidFill>
                          <a:srgbClr val="1F29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b="1"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校長 / Principal</a:t>
                      </a:r>
                      <a:endParaRPr b="1" sz="1599">
                        <a:solidFill>
                          <a:srgbClr val="1F29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D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99" u="none" cap="none" strike="noStrike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頒獎：低年級繪畫/演講 / Lower Grade Awards                                     10:05</a:t>
                      </a:r>
                      <a:endParaRPr b="0" i="0" sz="1599" u="none" cap="none" strike="noStrike">
                        <a:solidFill>
                          <a:srgbClr val="1F29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99">
                        <a:solidFill>
                          <a:srgbClr val="1F29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慈少頒獎                                                                                                 10:10</a:t>
                      </a:r>
                      <a:endParaRPr sz="1599">
                        <a:solidFill>
                          <a:srgbClr val="1F29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CFDF5"/>
                    </a:solidFill>
                  </a:tcPr>
                </a:tc>
              </a:tr>
              <a:tr h="8545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99">
                          <a:solidFill>
                            <a:srgbClr val="064E3B"/>
                          </a:solidFill>
                        </a:rPr>
                        <a:t>                                                           低年級退場、戶外園遊區。班級獎項投影播放 (不唱名)。                                              10:20AM</a:t>
                      </a:r>
                      <a:br>
                        <a:rPr lang="en-US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br>
                        <a:rPr lang="en-US" sz="1599">
                          <a:solidFill>
                            <a:srgbClr val="064E3B"/>
                          </a:solidFill>
                        </a:rPr>
                      </a:br>
                      <a:r>
                        <a:rPr lang="en-US" sz="1599">
                          <a:solidFill>
                            <a:srgbClr val="064E3B"/>
                          </a:solidFill>
                        </a:rPr>
                        <a:t>         Transition: Lower grades exit to outdoor  fun fair. Class awards slideshow starts.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CFCE7"/>
                    </a:solidFill>
                  </a:tcPr>
                </a:tc>
                <a:tc hMerge="1"/>
              </a:tr>
            </a:tbl>
          </a:graphicData>
        </a:graphic>
      </p:graphicFrame>
      <p:pic>
        <p:nvPicPr>
          <p:cNvPr descr="image.png" id="87" name="Google Shape;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7434" y="357187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2971450" y="285750"/>
            <a:ext cx="7296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64E3B"/>
                </a:solidFill>
                <a:latin typeface="Arial"/>
                <a:ea typeface="Arial"/>
                <a:cs typeface="Arial"/>
                <a:sym typeface="Arial"/>
              </a:rPr>
              <a:t>波士頓慈濟人文學校 2025-2026年度</a:t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2971450" y="885825"/>
            <a:ext cx="7296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66534"/>
                </a:solidFill>
                <a:latin typeface="Noto Sans TC"/>
                <a:ea typeface="Noto Sans TC"/>
                <a:cs typeface="Noto Sans TC"/>
                <a:sym typeface="Noto Sans TC"/>
              </a:rPr>
              <a:t>畢業結業典禮 節目程序 / Graduation &amp; Year-End Ceremony Program</a:t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571500" y="2363092"/>
            <a:ext cx="38673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4438650" y="2363092"/>
            <a:ext cx="71817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571500" y="2730698"/>
            <a:ext cx="38673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4438650" y="2730698"/>
            <a:ext cx="71817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571500" y="3190216"/>
            <a:ext cx="38673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4438650" y="3167253"/>
            <a:ext cx="71817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571500" y="3465909"/>
            <a:ext cx="38673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/>
          <p:nvPr/>
        </p:nvSpPr>
        <p:spPr>
          <a:xfrm>
            <a:off x="4438650" y="3603821"/>
            <a:ext cx="71817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571500" y="4017314"/>
            <a:ext cx="38673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4438650" y="3603802"/>
            <a:ext cx="71817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571500" y="4201120"/>
            <a:ext cx="38673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4438650" y="4201120"/>
            <a:ext cx="71817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3"/>
          <p:cNvSpPr/>
          <p:nvPr/>
        </p:nvSpPr>
        <p:spPr>
          <a:xfrm>
            <a:off x="571575" y="4476863"/>
            <a:ext cx="38673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4438650" y="4458925"/>
            <a:ext cx="71817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571500" y="4936331"/>
            <a:ext cx="38673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3"/>
          <p:cNvSpPr/>
          <p:nvPr/>
        </p:nvSpPr>
        <p:spPr>
          <a:xfrm>
            <a:off x="4438650" y="4936331"/>
            <a:ext cx="71817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3"/>
          <p:cNvSpPr/>
          <p:nvPr/>
        </p:nvSpPr>
        <p:spPr>
          <a:xfrm>
            <a:off x="571500" y="5308699"/>
            <a:ext cx="38673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4438650" y="5308699"/>
            <a:ext cx="71817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571500" y="6141985"/>
            <a:ext cx="11049000" cy="19200"/>
          </a:xfrm>
          <a:prstGeom prst="rect">
            <a:avLst/>
          </a:prstGeom>
          <a:solidFill>
            <a:srgbClr val="1665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571500" y="5720499"/>
            <a:ext cx="11049000" cy="19200"/>
          </a:xfrm>
          <a:prstGeom prst="rect">
            <a:avLst/>
          </a:prstGeom>
          <a:solidFill>
            <a:srgbClr val="1665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3"/>
          <p:cNvSpPr/>
          <p:nvPr/>
        </p:nvSpPr>
        <p:spPr>
          <a:xfrm>
            <a:off x="571500" y="6340078"/>
            <a:ext cx="38673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3"/>
          <p:cNvSpPr/>
          <p:nvPr/>
        </p:nvSpPr>
        <p:spPr>
          <a:xfrm>
            <a:off x="4438650" y="6340078"/>
            <a:ext cx="71817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3"/>
          <p:cNvSpPr/>
          <p:nvPr/>
        </p:nvSpPr>
        <p:spPr>
          <a:xfrm>
            <a:off x="571500" y="6707683"/>
            <a:ext cx="38673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3"/>
          <p:cNvSpPr/>
          <p:nvPr/>
        </p:nvSpPr>
        <p:spPr>
          <a:xfrm>
            <a:off x="4438650" y="6707683"/>
            <a:ext cx="71817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3"/>
          <p:cNvSpPr/>
          <p:nvPr/>
        </p:nvSpPr>
        <p:spPr>
          <a:xfrm>
            <a:off x="571500" y="7075289"/>
            <a:ext cx="38673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3"/>
          <p:cNvSpPr/>
          <p:nvPr/>
        </p:nvSpPr>
        <p:spPr>
          <a:xfrm>
            <a:off x="4438650" y="7075289"/>
            <a:ext cx="71817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3"/>
          <p:cNvSpPr/>
          <p:nvPr/>
        </p:nvSpPr>
        <p:spPr>
          <a:xfrm>
            <a:off x="571500" y="7442894"/>
            <a:ext cx="38673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3"/>
          <p:cNvSpPr/>
          <p:nvPr/>
        </p:nvSpPr>
        <p:spPr>
          <a:xfrm>
            <a:off x="4438650" y="7442894"/>
            <a:ext cx="71817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3"/>
          <p:cNvSpPr/>
          <p:nvPr/>
        </p:nvSpPr>
        <p:spPr>
          <a:xfrm>
            <a:off x="571500" y="7810500"/>
            <a:ext cx="38673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3"/>
          <p:cNvSpPr/>
          <p:nvPr/>
        </p:nvSpPr>
        <p:spPr>
          <a:xfrm>
            <a:off x="4438650" y="7810500"/>
            <a:ext cx="71817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3"/>
          <p:cNvSpPr/>
          <p:nvPr/>
        </p:nvSpPr>
        <p:spPr>
          <a:xfrm>
            <a:off x="571500" y="8182867"/>
            <a:ext cx="38673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3"/>
          <p:cNvSpPr/>
          <p:nvPr/>
        </p:nvSpPr>
        <p:spPr>
          <a:xfrm>
            <a:off x="4438650" y="8182867"/>
            <a:ext cx="71817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3"/>
          <p:cNvSpPr/>
          <p:nvPr/>
        </p:nvSpPr>
        <p:spPr>
          <a:xfrm>
            <a:off x="571500" y="8555235"/>
            <a:ext cx="38673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3"/>
          <p:cNvSpPr/>
          <p:nvPr/>
        </p:nvSpPr>
        <p:spPr>
          <a:xfrm>
            <a:off x="4438650" y="8555235"/>
            <a:ext cx="71817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3"/>
          <p:cNvSpPr/>
          <p:nvPr/>
        </p:nvSpPr>
        <p:spPr>
          <a:xfrm>
            <a:off x="571500" y="8922841"/>
            <a:ext cx="38673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3"/>
          <p:cNvSpPr/>
          <p:nvPr/>
        </p:nvSpPr>
        <p:spPr>
          <a:xfrm>
            <a:off x="4438650" y="8922841"/>
            <a:ext cx="7181700" cy="9600"/>
          </a:xfrm>
          <a:prstGeom prst="rect">
            <a:avLst/>
          </a:prstGeom>
          <a:solidFill>
            <a:srgbClr val="D1FA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DF4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0" name="Google Shape;13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31" name="Google Shape;13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3225" y="409564"/>
            <a:ext cx="857250" cy="476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2" name="Google Shape;132;p14"/>
          <p:cNvGraphicFramePr/>
          <p:nvPr/>
        </p:nvGraphicFramePr>
        <p:xfrm>
          <a:off x="571500" y="153322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{89833DE7-3587-4BDA-9BD1-A9520DAB464E}</a:tableStyleId>
              </a:tblPr>
              <a:tblGrid>
                <a:gridCol w="3867150"/>
                <a:gridCol w="7181850"/>
              </a:tblGrid>
              <a:tr h="389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班級或演出者 / Performer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6653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表演節目 (項目) / Program Title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66534"/>
                    </a:solidFill>
                  </a:tcPr>
                </a:tc>
              </a:tr>
              <a:tr h="389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校長 / Principal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99" u="none" cap="none" strike="noStrike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現場致詞 / Second </a:t>
                      </a:r>
                      <a:r>
                        <a:rPr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 </a:t>
                      </a:r>
                      <a:r>
                        <a:rPr b="0" i="0" lang="en-US" sz="1599" u="none" cap="none" strike="noStrike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Opening Remarks                                           10:3</a:t>
                      </a:r>
                      <a:r>
                        <a:rPr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0AM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六年級 / 6th Grade</a:t>
                      </a:r>
                      <a:endParaRPr b="1" i="0" sz="1599" u="none" cap="none" strike="noStrike">
                        <a:solidFill>
                          <a:srgbClr val="1F29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歌曲：Kung Fu Fighting (中文版)                                                          10:35</a:t>
                      </a:r>
                      <a:endParaRPr sz="1599">
                        <a:solidFill>
                          <a:srgbClr val="1F29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八年級 / 8th Grade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599">
                        <a:solidFill>
                          <a:srgbClr val="1F29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擔任主持、家族記憶影片 / Hosts &amp; Family Memory Video                    10:39</a:t>
                      </a:r>
                      <a:endParaRPr b="0" i="0" sz="1599" u="none" cap="none" strike="noStrike">
                        <a:solidFill>
                          <a:srgbClr val="1F29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校長 / Principal</a:t>
                      </a:r>
                      <a:endParaRPr b="1" i="0" sz="1599" u="none" cap="none" strike="noStrike">
                        <a:solidFill>
                          <a:srgbClr val="1F29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頒獎：中高年級繪畫/演講 / Mid-High Grade Awards                             10:42</a:t>
                      </a:r>
                      <a:endParaRPr b="0" i="0" sz="1599" u="none" cap="none" strike="noStrike">
                        <a:solidFill>
                          <a:srgbClr val="1F29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五年級 / 5th Grade</a:t>
                      </a:r>
                      <a:endParaRPr b="1" i="0" sz="1599" u="none" cap="none" strike="noStrike">
                        <a:solidFill>
                          <a:srgbClr val="1F29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舞蹈：青春修煉手冊 / Dance: Manual of Youth                                      10:50</a:t>
                      </a:r>
                      <a:endParaRPr sz="1599">
                        <a:solidFill>
                          <a:srgbClr val="1F29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四年級 / 4th Grade</a:t>
                      </a:r>
                      <a:endParaRPr b="1" sz="1599">
                        <a:solidFill>
                          <a:srgbClr val="1F29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彌度山歌手部舞蹈 / Midu Mountain Hand Dance                                    10:55</a:t>
                      </a:r>
                      <a:endParaRPr sz="1599">
                        <a:solidFill>
                          <a:srgbClr val="1F29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校長/</a:t>
                      </a:r>
                      <a:r>
                        <a:rPr b="1"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美東中文學校協會 / ACSENE</a:t>
                      </a:r>
                      <a:endParaRPr b="1" sz="1599">
                        <a:solidFill>
                          <a:srgbClr val="1F29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優良/榮譽學生頒獎 / Student Honor and Merit Awards                            10:58</a:t>
                      </a:r>
                      <a:endParaRPr sz="1599">
                        <a:solidFill>
                          <a:srgbClr val="1F29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九年級 / 9th Grade</a:t>
                      </a:r>
                      <a:endParaRPr b="1" sz="1599">
                        <a:solidFill>
                          <a:srgbClr val="1F29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畢業班畢業感言 / Graduation Reflection Speeches                                  11:05</a:t>
                      </a:r>
                      <a:endParaRPr sz="1599">
                        <a:solidFill>
                          <a:srgbClr val="1F29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9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Vivian 老師 / 校長</a:t>
                      </a:r>
                      <a:endParaRPr b="1" sz="1599">
                        <a:solidFill>
                          <a:srgbClr val="1F29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99">
                          <a:solidFill>
                            <a:srgbClr val="1F2937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畢業班撥穗儀式、校長結語 / Tassel Turning &amp; Closing                            11:17</a:t>
                      </a:r>
                      <a:endParaRPr sz="1599">
                        <a:solidFill>
                          <a:srgbClr val="1F2937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33" name="Google Shape;133;p14"/>
          <p:cNvSpPr txBox="1"/>
          <p:nvPr/>
        </p:nvSpPr>
        <p:spPr>
          <a:xfrm>
            <a:off x="2971450" y="285750"/>
            <a:ext cx="7296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64E3B"/>
                </a:solidFill>
                <a:latin typeface="Arial"/>
                <a:ea typeface="Arial"/>
                <a:cs typeface="Arial"/>
                <a:sym typeface="Arial"/>
              </a:rPr>
              <a:t>波士頓慈濟人文學校 2025-2026年度</a:t>
            </a:r>
            <a:endParaRPr/>
          </a:p>
        </p:txBody>
      </p:sp>
      <p:sp>
        <p:nvSpPr>
          <p:cNvPr id="134" name="Google Shape;134;p14"/>
          <p:cNvSpPr txBox="1"/>
          <p:nvPr/>
        </p:nvSpPr>
        <p:spPr>
          <a:xfrm>
            <a:off x="2971450" y="885825"/>
            <a:ext cx="7296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66534"/>
                </a:solidFill>
                <a:latin typeface="Noto Sans TC"/>
                <a:ea typeface="Noto Sans TC"/>
                <a:cs typeface="Noto Sans TC"/>
                <a:sym typeface="Noto Sans TC"/>
              </a:rPr>
              <a:t>畢業結業典禮 節目程序 / Graduation &amp; Year-End Ceremony Program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39" name="Google Shape;13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434" y="357187"/>
            <a:ext cx="7620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5"/>
          <p:cNvSpPr txBox="1"/>
          <p:nvPr/>
        </p:nvSpPr>
        <p:spPr>
          <a:xfrm>
            <a:off x="2971450" y="285750"/>
            <a:ext cx="7296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64E3B"/>
                </a:solidFill>
                <a:latin typeface="Arial"/>
                <a:ea typeface="Arial"/>
                <a:cs typeface="Arial"/>
                <a:sym typeface="Arial"/>
              </a:rPr>
              <a:t>波士頓慈濟人文學校 2025-2026年度</a:t>
            </a:r>
            <a:endParaRPr/>
          </a:p>
        </p:txBody>
      </p:sp>
      <p:sp>
        <p:nvSpPr>
          <p:cNvPr id="141" name="Google Shape;141;p15"/>
          <p:cNvSpPr txBox="1"/>
          <p:nvPr/>
        </p:nvSpPr>
        <p:spPr>
          <a:xfrm>
            <a:off x="2971450" y="885825"/>
            <a:ext cx="72969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166534"/>
                </a:solidFill>
                <a:latin typeface="Noto Sans TC"/>
                <a:ea typeface="Noto Sans TC"/>
                <a:cs typeface="Noto Sans TC"/>
                <a:sym typeface="Noto Sans TC"/>
              </a:rPr>
              <a:t>畢業結業典禮 節目程序 / Graduation &amp; Year-End Ceremony Program</a:t>
            </a:r>
            <a:endParaRPr/>
          </a:p>
        </p:txBody>
      </p:sp>
      <p:pic>
        <p:nvPicPr>
          <p:cNvPr id="142" name="Google Shape;142;p15" title="Screenshot 2026-05-21 at 11.10.53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4650" y="1550200"/>
            <a:ext cx="5032700" cy="493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